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8" r:id="rId9"/>
    <p:sldId id="269" r:id="rId10"/>
    <p:sldId id="261" r:id="rId11"/>
    <p:sldId id="265" r:id="rId12"/>
    <p:sldId id="266" r:id="rId13"/>
    <p:sldId id="262" r:id="rId14"/>
    <p:sldId id="267" r:id="rId15"/>
  </p:sldIdLst>
  <p:sldSz cx="9144000" cy="5486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680" y="-564"/>
      </p:cViewPr>
      <p:guideLst>
        <p:guide orient="horz" pos="17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6587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94213"/>
            <a:ext cx="8520600" cy="218944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023067"/>
            <a:ext cx="8520600" cy="84544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79867"/>
            <a:ext cx="8520600" cy="2094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362373"/>
            <a:ext cx="8520600" cy="1387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294240"/>
            <a:ext cx="8520600" cy="89792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3999900" cy="36441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9307"/>
            <a:ext cx="3999900" cy="36441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92640"/>
            <a:ext cx="2808000" cy="80608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482240"/>
            <a:ext cx="2808000" cy="33913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80160"/>
            <a:ext cx="6367800" cy="436352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3"/>
            <a:ext cx="4572000" cy="548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315387"/>
            <a:ext cx="4045200" cy="158112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989947"/>
            <a:ext cx="4045200" cy="131744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72347"/>
            <a:ext cx="3837000" cy="394144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512613"/>
            <a:ext cx="5998800" cy="64544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974097"/>
            <a:ext cx="548700" cy="4198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ylervigen.com/spurious-correla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94213"/>
            <a:ext cx="8520600" cy="218944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Introductory Statistics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MA207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023067"/>
            <a:ext cx="8520600" cy="13884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Day 38 - Linear Regression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Is there a relationship between GPA and # of missed classes?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9306"/>
            <a:ext cx="8520600" cy="37998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A high school athletic director is worried that his athletes are missing too much class.  In particular, he is curious if there is a relationship between the GPA of his student athletes and the number of classes missed during a semester for sports-related reasons.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Create a linear regression model for this data.</a:t>
            </a:r>
          </a:p>
          <a:p>
            <a:pPr marL="514350" lvl="0" indent="-285750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Classify the relationship as </a:t>
            </a:r>
            <a:endParaRPr lang="en" dirty="0" smtClean="0"/>
          </a:p>
          <a:p>
            <a:pPr marL="228600" lvl="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	strong </a:t>
            </a:r>
            <a:r>
              <a:rPr lang="en" dirty="0"/>
              <a:t>/ weak, </a:t>
            </a:r>
            <a:r>
              <a:rPr lang="en" dirty="0" smtClean="0"/>
              <a:t>	positive </a:t>
            </a:r>
            <a:r>
              <a:rPr lang="en" dirty="0"/>
              <a:t>/ negative, </a:t>
            </a:r>
            <a:r>
              <a:rPr lang="en" dirty="0" smtClean="0"/>
              <a:t>	linear </a:t>
            </a:r>
            <a:r>
              <a:rPr lang="en" dirty="0"/>
              <a:t>/ nonlinear</a:t>
            </a:r>
          </a:p>
          <a:p>
            <a:pPr marL="514350" lvl="0" indent="-285750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How much variation in GPA is explained by the number of days missed?</a:t>
            </a:r>
          </a:p>
          <a:p>
            <a:pPr marL="514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bg1"/>
                </a:solidFill>
              </a:rPr>
              <a:t>What </a:t>
            </a:r>
            <a:r>
              <a:rPr lang="en" dirty="0">
                <a:solidFill>
                  <a:schemeClr val="bg1"/>
                </a:solidFill>
              </a:rPr>
              <a:t>is the expected GPA for a student who misses </a:t>
            </a:r>
            <a:r>
              <a:rPr lang="en" dirty="0" smtClean="0">
                <a:solidFill>
                  <a:schemeClr val="bg1"/>
                </a:solidFill>
              </a:rPr>
              <a:t>3 </a:t>
            </a:r>
            <a:r>
              <a:rPr lang="en" dirty="0">
                <a:solidFill>
                  <a:schemeClr val="bg1"/>
                </a:solidFill>
              </a:rPr>
              <a:t>days for sports</a:t>
            </a:r>
            <a:r>
              <a:rPr lang="en" dirty="0" smtClean="0">
                <a:solidFill>
                  <a:schemeClr val="bg1"/>
                </a:solidFill>
              </a:rPr>
              <a:t>?</a:t>
            </a:r>
          </a:p>
          <a:p>
            <a:pPr marL="5143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What is the expected GPA for a student who misses 7 days for sports?</a:t>
            </a:r>
          </a:p>
          <a:p>
            <a:pPr marL="514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Is there a relationship between GPA and # of missed classes?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9306"/>
            <a:ext cx="8520600" cy="37998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A high school athletic director is worried that his athletes are missing too much class.  In particular, he is curious if there is a relationship between the GPA of his student athletes and the number of classes missed during a semester for sports-related reasons.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Create a linear regression model for this data.</a:t>
            </a:r>
          </a:p>
          <a:p>
            <a:pPr marL="514350" lvl="0" indent="-285750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Classify the relationship as </a:t>
            </a:r>
            <a:endParaRPr lang="en" dirty="0" smtClean="0"/>
          </a:p>
          <a:p>
            <a:pPr marL="228600" lvl="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	strong </a:t>
            </a:r>
            <a:r>
              <a:rPr lang="en" dirty="0"/>
              <a:t>/ weak, </a:t>
            </a:r>
            <a:r>
              <a:rPr lang="en" dirty="0" smtClean="0"/>
              <a:t>	positive </a:t>
            </a:r>
            <a:r>
              <a:rPr lang="en" dirty="0"/>
              <a:t>/ negative, </a:t>
            </a:r>
            <a:r>
              <a:rPr lang="en" dirty="0" smtClean="0"/>
              <a:t>	linear </a:t>
            </a:r>
            <a:r>
              <a:rPr lang="en" dirty="0"/>
              <a:t>/ nonlinear</a:t>
            </a:r>
          </a:p>
          <a:p>
            <a:pPr marL="514350" lvl="0" indent="-285750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How much variation in GPA is explained by the number of days missed?</a:t>
            </a:r>
          </a:p>
          <a:p>
            <a:pPr marL="514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bg1"/>
                </a:solidFill>
              </a:rPr>
              <a:t>What </a:t>
            </a:r>
            <a:r>
              <a:rPr lang="en" dirty="0">
                <a:solidFill>
                  <a:schemeClr val="bg1"/>
                </a:solidFill>
              </a:rPr>
              <a:t>is the expected GPA for a student who misses </a:t>
            </a:r>
            <a:r>
              <a:rPr lang="en" dirty="0" smtClean="0">
                <a:solidFill>
                  <a:schemeClr val="bg1"/>
                </a:solidFill>
              </a:rPr>
              <a:t>3 </a:t>
            </a:r>
            <a:r>
              <a:rPr lang="en" dirty="0">
                <a:solidFill>
                  <a:schemeClr val="bg1"/>
                </a:solidFill>
              </a:rPr>
              <a:t>days for sports</a:t>
            </a:r>
            <a:r>
              <a:rPr lang="en" dirty="0" smtClean="0">
                <a:solidFill>
                  <a:schemeClr val="bg1"/>
                </a:solidFill>
              </a:rPr>
              <a:t>?</a:t>
            </a:r>
          </a:p>
          <a:p>
            <a:pPr marL="5143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1"/>
                </a:solidFill>
              </a:rPr>
              <a:t>What is the expected GPA for a student who misses 7 days for sports?</a:t>
            </a:r>
          </a:p>
          <a:p>
            <a:pPr marL="514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2420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Is there a relationship between GPA and # of missed classes?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9306"/>
            <a:ext cx="8520600" cy="37998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A high school athletic director is worried that his athletes are missing too much class.  In particular, he is curious if there is a relationship between the GPA of his student athletes and the number of classes missed during a semester for sports-related reasons.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/>
              <a:t>Create a linear regression model for this data.</a:t>
            </a:r>
          </a:p>
          <a:p>
            <a:pPr marL="514350" lvl="0" indent="-285750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Classify the relationship as </a:t>
            </a:r>
            <a:endParaRPr lang="en" dirty="0" smtClean="0"/>
          </a:p>
          <a:p>
            <a:pPr marL="228600" lvl="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	strong </a:t>
            </a:r>
            <a:r>
              <a:rPr lang="en" dirty="0"/>
              <a:t>/ weak, </a:t>
            </a:r>
            <a:r>
              <a:rPr lang="en" dirty="0" smtClean="0"/>
              <a:t>	positive </a:t>
            </a:r>
            <a:r>
              <a:rPr lang="en" dirty="0"/>
              <a:t>/ negative, </a:t>
            </a:r>
            <a:r>
              <a:rPr lang="en" dirty="0" smtClean="0"/>
              <a:t>	linear </a:t>
            </a:r>
            <a:r>
              <a:rPr lang="en" dirty="0"/>
              <a:t>/ nonlinear</a:t>
            </a:r>
          </a:p>
          <a:p>
            <a:pPr marL="514350" lvl="0" indent="-285750" rtl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How much variation in GPA is explained by the number of days missed?</a:t>
            </a:r>
          </a:p>
          <a:p>
            <a:pPr marL="514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 smtClean="0"/>
              <a:t>What </a:t>
            </a:r>
            <a:r>
              <a:rPr lang="en" dirty="0"/>
              <a:t>is the expected GPA for a student who misses </a:t>
            </a:r>
            <a:r>
              <a:rPr lang="en" dirty="0" smtClean="0"/>
              <a:t>3 </a:t>
            </a:r>
            <a:r>
              <a:rPr lang="en" dirty="0"/>
              <a:t>days for sports</a:t>
            </a:r>
            <a:r>
              <a:rPr lang="en" dirty="0" smtClean="0"/>
              <a:t>?</a:t>
            </a:r>
          </a:p>
          <a:p>
            <a:pPr marL="5143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" dirty="0"/>
              <a:t>What is the expected GPA for a student who misses 7 days for sports?</a:t>
            </a:r>
          </a:p>
          <a:p>
            <a:pPr marL="514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2420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the fish data set from Lab 7 Part 2.</a:t>
            </a:r>
          </a:p>
          <a:p>
            <a:r>
              <a:rPr lang="en-US" dirty="0" smtClean="0"/>
              <a:t>Is there a linear relationship between length and weight of fish?  Let x = length and y = weight.   </a:t>
            </a:r>
          </a:p>
          <a:p>
            <a:r>
              <a:rPr lang="en-US" dirty="0" smtClean="0"/>
              <a:t>How strong is that relationship?  (Describe this in words and numbers)</a:t>
            </a:r>
          </a:p>
          <a:p>
            <a:r>
              <a:rPr lang="en-US" dirty="0" smtClean="0"/>
              <a:t>Your boss at Fish and Game wants to know whether you can use your trend line to predict the weight of a fish that is 900 mm in length.  What would you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2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and Regression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THIS </a:t>
            </a:r>
            <a:r>
              <a:rPr lang="en-US" dirty="0" smtClean="0"/>
              <a:t>APPLET</a:t>
            </a:r>
            <a:r>
              <a:rPr lang="en-US" dirty="0"/>
              <a:t> </a:t>
            </a:r>
            <a:r>
              <a:rPr lang="en-US" dirty="0" smtClean="0"/>
              <a:t>(https</a:t>
            </a:r>
            <a:r>
              <a:rPr lang="en-US" dirty="0"/>
              <a:t>://</a:t>
            </a:r>
            <a:r>
              <a:rPr lang="en-US" dirty="0" smtClean="0"/>
              <a:t>www.geogebra.org/m/MZMBYx2p) </a:t>
            </a:r>
            <a:r>
              <a:rPr lang="en-US" dirty="0"/>
              <a:t>to help answer the following questions.</a:t>
            </a:r>
          </a:p>
          <a:p>
            <a:pPr fontAlgn="base"/>
            <a:r>
              <a:rPr lang="en-US" dirty="0"/>
              <a:t>If you have a strong positive correlation, how can one outlier influence the correlation coefficient?</a:t>
            </a:r>
          </a:p>
          <a:p>
            <a:pPr fontAlgn="base"/>
            <a:r>
              <a:rPr lang="en-US" dirty="0"/>
              <a:t>Can an outlier switch a correlation from positive to negative?</a:t>
            </a:r>
          </a:p>
          <a:p>
            <a:pPr fontAlgn="base"/>
            <a:r>
              <a:rPr lang="en-US" dirty="0"/>
              <a:t>What do you do when you spot an outlier in your data set?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8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 with correlation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Go to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THIS WEB SITE</a:t>
            </a:r>
            <a:r>
              <a:rPr lang="en" dirty="0"/>
              <a:t> and find your favorite correlation.</a:t>
            </a:r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To find more correlations,</a:t>
            </a:r>
          </a:p>
          <a:p>
            <a:pPr marL="914400" lvl="1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Scroll to the bottom of the page</a:t>
            </a:r>
          </a:p>
          <a:p>
            <a:pPr marL="914400" lvl="1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Click “Discover a correlation”</a:t>
            </a:r>
          </a:p>
          <a:p>
            <a:pPr marL="914400" lvl="1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Pick your “interesting variable”</a:t>
            </a:r>
          </a:p>
          <a:p>
            <a:pPr marL="914400" lvl="1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Click “View Variables”</a:t>
            </a:r>
          </a:p>
          <a:p>
            <a:pPr marL="914400" lvl="1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Select your variable and click “Correlate”</a:t>
            </a:r>
          </a:p>
          <a:p>
            <a:pPr marL="914400" lvl="1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Select your favorite and create the chart</a:t>
            </a:r>
          </a:p>
          <a:p>
            <a:pPr marL="457200" lvl="0" indent="-228600">
              <a:spcBef>
                <a:spcPts val="0"/>
              </a:spcBef>
              <a:spcAft>
                <a:spcPts val="600"/>
              </a:spcAft>
            </a:pPr>
            <a:r>
              <a:rPr lang="en" dirty="0"/>
              <a:t>What is the takeaway from this exercise?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Regression Example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Download the Used Honda Civic data from Moodle.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Create a scatter plot of the data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Do you see a relationship between the age of the car and its price?  How would you describe that relationship?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477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Regression Example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Download the Used Honda Civic data from Moodle.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Create a scatter plot of the data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Do you see a relationship between the age of the car and its price?  How would you describe that relationship?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For each extra year of age, the car prices goes </a:t>
            </a:r>
            <a:r>
              <a:rPr lang="en" u="sng" dirty="0" smtClean="0"/>
              <a:t>up/down</a:t>
            </a:r>
            <a:r>
              <a:rPr lang="en" dirty="0" smtClean="0"/>
              <a:t>  by   _</a:t>
            </a:r>
            <a:r>
              <a:rPr lang="en" u="sng" dirty="0" smtClean="0"/>
              <a:t>$</a:t>
            </a:r>
            <a:r>
              <a:rPr lang="en" dirty="0" smtClean="0"/>
              <a:t>___________.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6096000" y="3733800"/>
            <a:ext cx="1219200" cy="1066800"/>
          </a:xfrm>
          <a:prstGeom prst="wedgeRoundRectCallout">
            <a:avLst>
              <a:gd name="adj1" fmla="val 68873"/>
              <a:gd name="adj2" fmla="val -64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your best guess in Nearpod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7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688" y="304800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Shape 67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066800"/>
                <a:ext cx="8520600" cy="4114799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457200" lvl="0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dirty="0" smtClean="0"/>
                  <a:t>To relate two variables where one variable is presumed to depend on another we often find a “best fit line”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" dirty="0" smtClean="0"/>
                  <a:t/>
                </a:r>
                <a:br>
                  <a:rPr lang="en" dirty="0" smtClean="0"/>
                </a:br>
                <a:endParaRPr lang="en" dirty="0" smtClean="0"/>
              </a:p>
              <a:p>
                <a:pPr marL="914400" lvl="1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dirty="0"/>
                  <a:t>Allows for interpolation and extrapolation</a:t>
                </a:r>
              </a:p>
              <a:p>
                <a:pPr marL="914400" lvl="1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dirty="0"/>
                  <a:t>One of the most used (and abused!) statistical tools</a:t>
                </a:r>
              </a:p>
              <a:p>
                <a:pPr marL="914400" lvl="1" indent="-228600">
                  <a:spcAft>
                    <a:spcPts val="0"/>
                  </a:spcAft>
                </a:pPr>
                <a:r>
                  <a:rPr lang="en" sz="1600" dirty="0"/>
                  <a:t>The point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" sz="1600" dirty="0" smtClean="0"/>
                  <a:t> </a:t>
                </a:r>
                <a:r>
                  <a:rPr lang="en" sz="1600" dirty="0"/>
                  <a:t>is always on the best fit </a:t>
                </a:r>
                <a:r>
                  <a:rPr lang="en" sz="1600" dirty="0" smtClean="0"/>
                  <a:t>line.  Recall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" sz="1600" dirty="0" smtClean="0"/>
                  <a:t> is the average of the x values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" sz="1600" dirty="0"/>
                  <a:t> is the average of the </a:t>
                </a:r>
                <a:r>
                  <a:rPr lang="en" sz="1600" dirty="0" smtClean="0"/>
                  <a:t>y </a:t>
                </a:r>
                <a:r>
                  <a:rPr lang="en" sz="1600" dirty="0"/>
                  <a:t>values </a:t>
                </a:r>
              </a:p>
              <a:p>
                <a:pPr marL="914400" lvl="1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dirty="0"/>
                  <a:t>The slope of the line is built from the standard deviations in the </a:t>
                </a:r>
                <a:r>
                  <a:rPr lang="en" sz="1600" i="1" dirty="0"/>
                  <a:t>x</a:t>
                </a:r>
                <a:r>
                  <a:rPr lang="en" sz="1600" dirty="0"/>
                  <a:t> and </a:t>
                </a:r>
                <a:r>
                  <a:rPr lang="en" sz="1600" i="1" dirty="0"/>
                  <a:t>y</a:t>
                </a:r>
                <a:r>
                  <a:rPr lang="en" sz="1600" dirty="0"/>
                  <a:t> directions</a:t>
                </a:r>
              </a:p>
              <a:p>
                <a:pPr marL="914400" lvl="1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dirty="0"/>
                  <a:t>Correlation Coefficient</a:t>
                </a:r>
              </a:p>
              <a:p>
                <a:pPr marL="1371600" lvl="2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i="1" dirty="0"/>
                  <a:t>R = -1</a:t>
                </a:r>
                <a:r>
                  <a:rPr lang="en" sz="1600" dirty="0"/>
                  <a:t>: Perfect fit with negative slope</a:t>
                </a:r>
              </a:p>
              <a:p>
                <a:pPr marL="1371600" lvl="2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i="1" dirty="0"/>
                  <a:t>R = 1</a:t>
                </a:r>
                <a:r>
                  <a:rPr lang="en" sz="1600" dirty="0"/>
                  <a:t>: Perfect fit with positive slope</a:t>
                </a:r>
              </a:p>
              <a:p>
                <a:pPr marL="1371600" lvl="2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i="1" dirty="0"/>
                  <a:t>R = 0</a:t>
                </a:r>
                <a:r>
                  <a:rPr lang="en" sz="1600" dirty="0"/>
                  <a:t>: No linear fit</a:t>
                </a:r>
              </a:p>
              <a:p>
                <a:pPr marL="914400" lvl="1" indent="-228600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dirty="0"/>
                  <a:t>Squared Correlation Coefficient: </a:t>
                </a:r>
                <a:r>
                  <a:rPr lang="en" sz="1600" i="1" dirty="0"/>
                  <a:t>R</a:t>
                </a:r>
                <a:r>
                  <a:rPr lang="en" sz="1600" i="1" baseline="30000" dirty="0"/>
                  <a:t>2</a:t>
                </a:r>
              </a:p>
              <a:p>
                <a:pPr marL="1371600" lvl="2" indent="-2286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" sz="1600" dirty="0"/>
                  <a:t>The percent of the variation in </a:t>
                </a:r>
                <a:r>
                  <a:rPr lang="en" sz="1600" i="1" dirty="0"/>
                  <a:t>y</a:t>
                </a:r>
                <a:r>
                  <a:rPr lang="en" sz="1600" dirty="0"/>
                  <a:t> explained by </a:t>
                </a:r>
                <a:r>
                  <a:rPr lang="en" sz="1600" i="1" dirty="0"/>
                  <a:t>x</a:t>
                </a:r>
                <a:endParaRPr lang="en" i="1" dirty="0"/>
              </a:p>
            </p:txBody>
          </p:sp>
        </mc:Choice>
        <mc:Fallback xmlns="">
          <p:sp>
            <p:nvSpPr>
              <p:cNvPr id="67" name="Shape 6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066800"/>
                <a:ext cx="8520600" cy="4114799"/>
              </a:xfrm>
              <a:prstGeom prst="rect">
                <a:avLst/>
              </a:prstGeom>
              <a:blipFill rotWithShape="1"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Regression Example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Using the </a:t>
            </a:r>
            <a:r>
              <a:rPr lang="en" dirty="0"/>
              <a:t>Used Honda Civic data from Moodle.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Create a scatter plot of the data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Find the correlation coefficient, slope, and intercept using</a:t>
            </a:r>
            <a:br>
              <a:rPr lang="en" dirty="0"/>
            </a:br>
            <a:r>
              <a:rPr lang="en" dirty="0"/>
              <a:t>=CORREL( )</a:t>
            </a:r>
            <a:br>
              <a:rPr lang="en" dirty="0"/>
            </a:br>
            <a:r>
              <a:rPr lang="en" dirty="0"/>
              <a:t>=SLOPE( )</a:t>
            </a:r>
            <a:br>
              <a:rPr lang="en" dirty="0"/>
            </a:br>
            <a:r>
              <a:rPr lang="en" dirty="0"/>
              <a:t>=INTERCEPT( 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In the plot, right click on the data and select “Add Trendline”, display the equation, and display the R</a:t>
            </a:r>
            <a:r>
              <a:rPr lang="en" baseline="30000" dirty="0"/>
              <a:t>2</a:t>
            </a:r>
            <a:r>
              <a:rPr lang="en" dirty="0"/>
              <a:t>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our Used Honda Civic regression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With the Used Honda Civic data: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Is the relationship between age and price positive or negative.  Give two ways that you know this.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Assume that we have an 8 year old Honda Civic.  According to our linear regression, what is the approximate price if we were to sell it</a:t>
            </a:r>
            <a:r>
              <a:rPr lang="en" dirty="0" smtClean="0"/>
              <a:t>?  </a:t>
            </a:r>
            <a:r>
              <a:rPr lang="en" dirty="0" smtClean="0">
                <a:solidFill>
                  <a:srgbClr val="FF0000"/>
                </a:solidFill>
              </a:rPr>
              <a:t>(nearpod)</a:t>
            </a:r>
            <a:endParaRPr lang="en"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According to our linear regression, what is the approximate price of an 18 year old Honda Civic?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If a used car dealer sold a Honda Civic for $10,000, what was the approximate age of the car according to our linear regression?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What percent of the variation in price is explained by the age of the Honda Civic?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our Used Honda Civic regression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With the Used Honda Civic data: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Is the relationship between age and price positive or negative.  Give two ways that you know this.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Assume that we have an 8 year old Honda Civic.  According to our linear regression, what is the approximate price if we were to sell it</a:t>
            </a:r>
            <a:r>
              <a:rPr lang="en" dirty="0" smtClean="0"/>
              <a:t>? 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 smtClean="0"/>
              <a:t>According </a:t>
            </a:r>
            <a:r>
              <a:rPr lang="en" dirty="0"/>
              <a:t>to our linear regression, what is the approximate price of an 18 year old Honda Civic</a:t>
            </a:r>
            <a:r>
              <a:rPr lang="en" dirty="0" smtClean="0"/>
              <a:t>?</a:t>
            </a:r>
            <a:r>
              <a:rPr lang="en" dirty="0">
                <a:solidFill>
                  <a:srgbClr val="FF0000"/>
                </a:solidFill>
              </a:rPr>
              <a:t> (nearpod</a:t>
            </a:r>
            <a:r>
              <a:rPr lang="en" dirty="0" smtClean="0">
                <a:solidFill>
                  <a:srgbClr val="FF0000"/>
                </a:solidFill>
              </a:rPr>
              <a:t>)</a:t>
            </a:r>
            <a:endParaRPr lang="en"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If a used car dealer sold a Honda Civic for $10,000, what was the approximate age of the car according to our linear regression?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What percent of the variation in price is explained by the age of the Honda Civic?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58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74693"/>
            <a:ext cx="8520600" cy="610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our Used Honda Civic regression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9307"/>
            <a:ext cx="8520600" cy="36441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With the Used Honda Civic data: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Is the relationship between age and price positive or negative.  Give two ways that you know this.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Assume that we have an 8 year old Honda Civic.  According to our linear regression, what is the approximate price if we were to sell it</a:t>
            </a:r>
            <a:r>
              <a:rPr lang="en" dirty="0" smtClean="0"/>
              <a:t>? 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 smtClean="0"/>
              <a:t>According </a:t>
            </a:r>
            <a:r>
              <a:rPr lang="en" dirty="0"/>
              <a:t>to our linear regression, what is the approximate price of an 18 year old Honda Civic</a:t>
            </a:r>
            <a:r>
              <a:rPr lang="en" dirty="0" smtClean="0"/>
              <a:t>?</a:t>
            </a:r>
            <a:r>
              <a:rPr lang="en" dirty="0">
                <a:solidFill>
                  <a:srgbClr val="FF0000"/>
                </a:solidFill>
              </a:rPr>
              <a:t> </a:t>
            </a:r>
            <a:endParaRPr lang="en" dirty="0" smtClean="0">
              <a:solidFill>
                <a:srgbClr val="FF0000"/>
              </a:solidFill>
            </a:endParaRPr>
          </a:p>
          <a:p>
            <a:pPr marL="457200" indent="-228600">
              <a:spcAft>
                <a:spcPts val="0"/>
              </a:spcAft>
              <a:buFontTx/>
              <a:buAutoNum type="arabicPeriod"/>
            </a:pPr>
            <a:r>
              <a:rPr lang="en" dirty="0" smtClean="0"/>
              <a:t>If </a:t>
            </a:r>
            <a:r>
              <a:rPr lang="en" dirty="0"/>
              <a:t>a used car dealer sold a Honda Civic for $10,000, what was the approximate age of the car according to our linear regression</a:t>
            </a:r>
            <a:r>
              <a:rPr lang="en" dirty="0" smtClean="0"/>
              <a:t>? </a:t>
            </a:r>
            <a:r>
              <a:rPr lang="en" dirty="0">
                <a:solidFill>
                  <a:srgbClr val="FF0000"/>
                </a:solidFill>
              </a:rPr>
              <a:t>(nearpod</a:t>
            </a:r>
            <a:r>
              <a:rPr lang="en" dirty="0" smtClean="0">
                <a:solidFill>
                  <a:srgbClr val="FF0000"/>
                </a:solidFill>
              </a:rPr>
              <a:t>)</a:t>
            </a:r>
            <a:endParaRPr lang="en" dirty="0"/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What percent of the variation in price is explained by the age of the Honda Civic?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001295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974</Words>
  <Application>Microsoft Office PowerPoint</Application>
  <PresentationFormat>Custom</PresentationFormat>
  <Paragraphs>95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simple-light-2</vt:lpstr>
      <vt:lpstr>Introductory Statistics MA207</vt:lpstr>
      <vt:lpstr>Fun with correlation</vt:lpstr>
      <vt:lpstr>Regression Example</vt:lpstr>
      <vt:lpstr>Regression Example</vt:lpstr>
      <vt:lpstr>Linear Regression</vt:lpstr>
      <vt:lpstr>Regression Example</vt:lpstr>
      <vt:lpstr>Using our Used Honda Civic regression</vt:lpstr>
      <vt:lpstr>Using our Used Honda Civic regression</vt:lpstr>
      <vt:lpstr>Using our Used Honda Civic regression</vt:lpstr>
      <vt:lpstr>Is there a relationship between GPA and # of missed classes?</vt:lpstr>
      <vt:lpstr>Is there a relationship between GPA and # of missed classes?</vt:lpstr>
      <vt:lpstr>Is there a relationship between GPA and # of missed classes?</vt:lpstr>
      <vt:lpstr>Regression Example</vt:lpstr>
      <vt:lpstr>Outliers and Regression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 MA207</dc:title>
  <dc:creator>Fasteen, Jodi</dc:creator>
  <cp:lastModifiedBy>Cline, Kelly</cp:lastModifiedBy>
  <cp:revision>8</cp:revision>
  <dcterms:modified xsi:type="dcterms:W3CDTF">2017-05-24T18:08:39Z</dcterms:modified>
</cp:coreProperties>
</file>